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274" r:id="rId3"/>
    <p:sldId id="475" r:id="rId4"/>
    <p:sldId id="276" r:id="rId5"/>
    <p:sldId id="420" r:id="rId6"/>
    <p:sldId id="428" r:id="rId7"/>
    <p:sldId id="429" r:id="rId8"/>
    <p:sldId id="432" r:id="rId9"/>
    <p:sldId id="433" r:id="rId10"/>
    <p:sldId id="434" r:id="rId11"/>
    <p:sldId id="430" r:id="rId12"/>
    <p:sldId id="431" r:id="rId13"/>
    <p:sldId id="470" r:id="rId14"/>
    <p:sldId id="471" r:id="rId15"/>
    <p:sldId id="444" r:id="rId16"/>
    <p:sldId id="448" r:id="rId17"/>
    <p:sldId id="438" r:id="rId18"/>
    <p:sldId id="446" r:id="rId19"/>
    <p:sldId id="447" r:id="rId20"/>
    <p:sldId id="449" r:id="rId21"/>
    <p:sldId id="450" r:id="rId22"/>
    <p:sldId id="451" r:id="rId23"/>
    <p:sldId id="445" r:id="rId24"/>
    <p:sldId id="435" r:id="rId25"/>
    <p:sldId id="439" r:id="rId26"/>
    <p:sldId id="440" r:id="rId27"/>
    <p:sldId id="452" r:id="rId28"/>
    <p:sldId id="453" r:id="rId29"/>
    <p:sldId id="472" r:id="rId30"/>
    <p:sldId id="427" r:id="rId31"/>
    <p:sldId id="473" r:id="rId32"/>
    <p:sldId id="474" r:id="rId33"/>
    <p:sldId id="412" r:id="rId34"/>
    <p:sldId id="413" r:id="rId35"/>
    <p:sldId id="414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CC"/>
    <a:srgbClr val="FFF0D9"/>
    <a:srgbClr val="FFA72A"/>
    <a:srgbClr val="F0F5FA"/>
    <a:srgbClr val="1A8AFA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533" autoAdjust="0"/>
  </p:normalViewPr>
  <p:slideViewPr>
    <p:cSldViewPr>
      <p:cViewPr varScale="1">
        <p:scale>
          <a:sx n="69" d="100"/>
          <a:sy n="69" d="100"/>
        </p:scale>
        <p:origin x="372" y="4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1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98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52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9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60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bg-BG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Въпроси</a:t>
            </a:r>
            <a:r>
              <a:rPr lang="en-US" sz="66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softuni.bg/" TargetMode="External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92#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dge.softuni.bg/Contests/Practice/Index/492#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judge.softuni.bg/Contests/Practice/Index/492#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dge.softuni.bg/Contests/Practice/Index/492#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judge.softuni.bg/Contests/Practice/Index/492#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judge.softuni.bg/Contests/Practice/Index/492#11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judge.softuni.bg/Contests/Practice/Index/492#1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judge.softuni.bg/Contests/Practice/Index/492#13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s://softuni.bg/forum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5" Type="http://schemas.openxmlformats.org/officeDocument/2006/relationships/image" Target="../media/image50.png"/><Relationship Id="rId10" Type="http://schemas.openxmlformats.org/officeDocument/2006/relationships/image" Target="../media/image47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Relationship Id="rId1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judge.softuni.bg/Contests/Practice/Index/492#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judge.softuni.bg/Contests/Practice/Index/492#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492#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492#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275012" y="685800"/>
            <a:ext cx="8215099" cy="1095352"/>
          </a:xfrm>
        </p:spPr>
        <p:txBody>
          <a:bodyPr>
            <a:normAutofit/>
          </a:bodyPr>
          <a:lstStyle/>
          <a:p>
            <a:r>
              <a:rPr lang="bg-BG" dirty="0" smtClean="0"/>
              <a:t>Работа с по-сложни цикли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75012" y="1828800"/>
            <a:ext cx="8215099" cy="701700"/>
          </a:xfrm>
        </p:spPr>
        <p:txBody>
          <a:bodyPr>
            <a:normAutofit/>
          </a:bodyPr>
          <a:lstStyle/>
          <a:p>
            <a:r>
              <a:rPr lang="bg-BG" dirty="0" smtClean="0"/>
              <a:t>Цикли </a:t>
            </a:r>
            <a:r>
              <a:rPr lang="bg-BG" dirty="0"/>
              <a:t>със </a:t>
            </a:r>
            <a:r>
              <a:rPr lang="bg-BG" dirty="0" smtClean="0"/>
              <a:t>стъпка,</a:t>
            </a:r>
            <a:r>
              <a:rPr lang="de-DE" dirty="0" smtClean="0"/>
              <a:t> </a:t>
            </a:r>
            <a:r>
              <a:rPr lang="de-DE" dirty="0" err="1" smtClean="0"/>
              <a:t>while</a:t>
            </a:r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60812" y="3505200"/>
            <a:ext cx="2405705" cy="26401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841225" y="3384408"/>
            <a:ext cx="1240211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сложни</a:t>
            </a:r>
            <a:b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цикли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7" name="Picture 16" descr="http://softuni.org" title="Software University Foundation">
            <a:hlinkClick r:id="rId6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sp>
        <p:nvSpPr>
          <p:cNvPr id="23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6048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747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799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8"/>
              </a:rPr>
              <a:t>http://</a:t>
            </a:r>
            <a:r>
              <a:rPr lang="en-US" sz="1800" dirty="0" smtClean="0">
                <a:hlinkClick r:id="rId8"/>
              </a:rPr>
              <a:t>softuni.bg</a:t>
            </a:r>
            <a:endParaRPr lang="en-US" sz="1800" dirty="0"/>
          </a:p>
        </p:txBody>
      </p:sp>
      <p:grpSp>
        <p:nvGrpSpPr>
          <p:cNvPr id="8" name="Group 7"/>
          <p:cNvGrpSpPr/>
          <p:nvPr/>
        </p:nvGrpSpPr>
        <p:grpSpPr>
          <a:xfrm>
            <a:off x="7389812" y="2819400"/>
            <a:ext cx="4090546" cy="3389149"/>
            <a:chOff x="7558418" y="2819400"/>
            <a:chExt cx="3921940" cy="3389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sz="3200" dirty="0" smtClean="0"/>
              <a:t>Да се отпечатат всички числа </a:t>
            </a:r>
            <a:r>
              <a:rPr lang="en-US" sz="3200" dirty="0" smtClean="0"/>
              <a:t>≤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sz="3200" dirty="0" smtClean="0"/>
              <a:t> от редицата: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sz="3200" dirty="0" smtClean="0"/>
              <a:t>,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/>
              <a:t>,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31</a:t>
            </a:r>
            <a:r>
              <a:rPr lang="en-US" sz="3200" dirty="0" smtClean="0"/>
              <a:t>, …</a:t>
            </a:r>
          </a:p>
          <a:p>
            <a:pPr lvl="1"/>
            <a:r>
              <a:rPr lang="bg-BG" sz="3000" dirty="0" smtClean="0"/>
              <a:t>Всяко следващо число = предишно число * 2 + 1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Редица числа 2</a:t>
            </a:r>
            <a:r>
              <a:rPr lang="en-US" dirty="0" smtClean="0"/>
              <a:t>k</a:t>
            </a:r>
            <a:r>
              <a:rPr lang="bg-BG" dirty="0" smtClean="0"/>
              <a:t>+1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6180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&lt;= n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bg-BG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59708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986911" y="2665293"/>
            <a:ext cx="4191000" cy="1171428"/>
          </a:xfrm>
          <a:prstGeom prst="wedgeRoundRectCallout">
            <a:avLst>
              <a:gd name="adj1" fmla="val -70134"/>
              <a:gd name="adj2" fmla="val -16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Повтаряй докато е в сила условието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num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/>
              <a:t>≤</a:t>
            </a:r>
            <a:r>
              <a:rPr lang="en-U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89812" y="4977825"/>
            <a:ext cx="3685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1, 3, 7, 15, 31, </a:t>
            </a:r>
            <a:r>
              <a:rPr lang="en-US" sz="32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63, …</a:t>
            </a:r>
            <a:endParaRPr lang="en-US" sz="32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407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въведе число в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диапазона</a:t>
            </a:r>
            <a:r>
              <a:rPr lang="bg-BG" dirty="0" smtClean="0"/>
              <a:t> </a:t>
            </a:r>
            <a:r>
              <a:rPr lang="en-US" dirty="0" smtClean="0"/>
              <a:t>[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…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dirty="0" smtClean="0"/>
              <a:t>]</a:t>
            </a:r>
            <a:endParaRPr lang="bg-BG" dirty="0" smtClean="0"/>
          </a:p>
          <a:p>
            <a:pPr lvl="1"/>
            <a:r>
              <a:rPr lang="bg-BG" dirty="0" smtClean="0"/>
              <a:t>При невалидно число да се въведе отново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Число в диапазона </a:t>
            </a:r>
            <a:r>
              <a:rPr lang="en-US" dirty="0" smtClean="0"/>
              <a:t>[1…100]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653872"/>
            <a:ext cx="10366376" cy="28315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 1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or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&gt;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print('Invalid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!')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0960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judge.softuni.bg/Contests/Practice/Index/492#5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 descr="http://www.clker.com/cliparts/C/l/0/D/3/Q/reload-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2925269"/>
            <a:ext cx="1971690" cy="174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3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070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(</a:t>
            </a:r>
            <a:r>
              <a:rPr lang="bg-BG" noProof="1"/>
              <a:t>лаб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780637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Цикли със стъпка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dirty="0"/>
              <a:t>w</a:t>
            </a:r>
            <a:r>
              <a:rPr lang="en-US" dirty="0" smtClean="0"/>
              <a:t>hile </a:t>
            </a:r>
            <a:r>
              <a:rPr lang="bg-BG" dirty="0" smtClean="0"/>
              <a:t>цикъл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369005" y="990600"/>
            <a:ext cx="3921940" cy="3389149"/>
            <a:chOff x="7558418" y="2819400"/>
            <a:chExt cx="3921940" cy="33891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636" y="1638642"/>
            <a:ext cx="2688569" cy="2688569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13157" y="1728902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5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99212"/>
            <a:ext cx="10363200" cy="820600"/>
          </a:xfrm>
        </p:spPr>
        <p:txBody>
          <a:bodyPr/>
          <a:lstStyle/>
          <a:p>
            <a:r>
              <a:rPr lang="bg-BG" dirty="0" smtClean="0"/>
              <a:t>Най-голям общ делител (НОД)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bg-BG" dirty="0" smtClean="0"/>
              <a:t>Алгоритъм на Евклид</a:t>
            </a:r>
            <a:endParaRPr lang="en-US" dirty="0"/>
          </a:p>
        </p:txBody>
      </p:sp>
      <p:pic>
        <p:nvPicPr>
          <p:cNvPr id="4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033" y="1295400"/>
            <a:ext cx="2670050" cy="3216926"/>
          </a:xfrm>
          <a:prstGeom prst="roundRect">
            <a:avLst>
              <a:gd name="adj" fmla="val 1806"/>
            </a:avLst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ages.tutorvista.com/cms/images/113/hcd-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65" y="1295401"/>
            <a:ext cx="4873644" cy="3216924"/>
          </a:xfrm>
          <a:prstGeom prst="roundRect">
            <a:avLst>
              <a:gd name="adj" fmla="val 163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4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Най-голям общ делител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НОД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3200" dirty="0" smtClean="0"/>
              <a:t>на две естествени числа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 smtClean="0"/>
              <a:t> и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 smtClean="0"/>
              <a:t> </a:t>
            </a:r>
            <a:r>
              <a:rPr lang="bg-BG" sz="3200" dirty="0" smtClean="0"/>
              <a:t>е най-голямото число, което дели едновременно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bg-BG" sz="3200" dirty="0"/>
              <a:t> и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200" dirty="0"/>
              <a:t> </a:t>
            </a:r>
            <a:r>
              <a:rPr lang="bg-BG" sz="3200" dirty="0" smtClean="0"/>
              <a:t>без остатък</a:t>
            </a:r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</a:t>
            </a:r>
            <a:r>
              <a:rPr lang="en-US" sz="3000" dirty="0"/>
              <a:t>24, 16</a:t>
            </a:r>
            <a:r>
              <a:rPr lang="bg-BG" sz="3000" dirty="0"/>
              <a:t>)</a:t>
            </a:r>
            <a:r>
              <a:rPr lang="en-US" sz="3000" dirty="0"/>
              <a:t> = 8</a:t>
            </a:r>
            <a:endParaRPr lang="bg-BG" sz="3000" dirty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НОД(67</a:t>
            </a:r>
            <a:r>
              <a:rPr lang="en-US" sz="3000" dirty="0" smtClean="0"/>
              <a:t>, 1</a:t>
            </a:r>
            <a:r>
              <a:rPr lang="bg-BG" sz="3000" dirty="0" smtClean="0"/>
              <a:t>8)</a:t>
            </a:r>
            <a:r>
              <a:rPr lang="en-US" sz="3000" dirty="0" smtClean="0"/>
              <a:t> </a:t>
            </a:r>
            <a:r>
              <a:rPr lang="en-US" sz="3000" dirty="0"/>
              <a:t>= </a:t>
            </a:r>
            <a:r>
              <a:rPr lang="bg-BG" sz="3000" dirty="0" smtClean="0"/>
              <a:t>1</a:t>
            </a:r>
          </a:p>
          <a:p>
            <a:pPr>
              <a:lnSpc>
                <a:spcPct val="110000"/>
              </a:lnSpc>
            </a:pPr>
            <a:r>
              <a:rPr lang="bg-BG" sz="3200" dirty="0" smtClean="0"/>
              <a:t>Алгоритъм на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Евклид</a:t>
            </a:r>
            <a:r>
              <a:rPr lang="bg-BG" sz="3200" dirty="0" smtClean="0"/>
              <a:t> за намиране на НОД</a:t>
            </a:r>
            <a:r>
              <a:rPr lang="en-US" sz="3200" dirty="0" smtClean="0"/>
              <a:t>:</a:t>
            </a:r>
            <a:endParaRPr lang="bg-BG" sz="3200" dirty="0" smtClean="0"/>
          </a:p>
          <a:p>
            <a:pPr lvl="1">
              <a:lnSpc>
                <a:spcPct val="110000"/>
              </a:lnSpc>
            </a:pPr>
            <a:r>
              <a:rPr lang="bg-BG" sz="3000" dirty="0" smtClean="0"/>
              <a:t>Докато не достигнем остатък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Делим по-голямото число на по-малкото</a:t>
            </a:r>
          </a:p>
          <a:p>
            <a:pPr lvl="2">
              <a:lnSpc>
                <a:spcPct val="110000"/>
              </a:lnSpc>
            </a:pPr>
            <a:r>
              <a:rPr lang="bg-BG" sz="2800" dirty="0" smtClean="0"/>
              <a:t>Вземаме остатъка от делението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Най-голям общ делител</a:t>
            </a:r>
            <a:r>
              <a:rPr lang="en-US" dirty="0" smtClean="0"/>
              <a:t> (</a:t>
            </a:r>
            <a:r>
              <a:rPr lang="bg-BG" dirty="0" smtClean="0"/>
              <a:t>НОД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47289" y="2389496"/>
            <a:ext cx="3490123" cy="11960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>
                <a:solidFill>
                  <a:prstClr val="white"/>
                </a:solidFill>
              </a:rPr>
              <a:t>НОД(12</a:t>
            </a:r>
            <a:r>
              <a:rPr lang="en-US" sz="3000" dirty="0">
                <a:solidFill>
                  <a:prstClr val="white"/>
                </a:solidFill>
              </a:rPr>
              <a:t>, </a:t>
            </a:r>
            <a:r>
              <a:rPr lang="bg-BG" sz="3000" dirty="0">
                <a:solidFill>
                  <a:prstClr val="white"/>
                </a:solidFill>
              </a:rPr>
              <a:t>24)</a:t>
            </a:r>
            <a:r>
              <a:rPr lang="en-US" sz="3000" dirty="0">
                <a:solidFill>
                  <a:prstClr val="white"/>
                </a:solidFill>
              </a:rPr>
              <a:t> = </a:t>
            </a:r>
            <a:r>
              <a:rPr lang="bg-BG" sz="3000" dirty="0" smtClean="0">
                <a:solidFill>
                  <a:prstClr val="white"/>
                </a:solidFill>
              </a:rPr>
              <a:t>12</a:t>
            </a:r>
            <a:endParaRPr lang="en-US" sz="3000" dirty="0" smtClean="0">
              <a:solidFill>
                <a:prstClr val="white"/>
              </a:solidFill>
            </a:endParaRP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НОД(15, 9) = 3</a:t>
            </a:r>
            <a:endParaRPr lang="bg-BG" sz="30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8384444" y="4060208"/>
            <a:ext cx="3196368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b ≠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oldB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а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89812" y="2389495"/>
            <a:ext cx="3490123" cy="121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10, 10</a:t>
            </a:r>
            <a:r>
              <a:rPr lang="bg-BG" sz="3000" dirty="0" smtClean="0">
                <a:solidFill>
                  <a:prstClr val="white"/>
                </a:solidFill>
              </a:rPr>
              <a:t>)</a:t>
            </a:r>
            <a:r>
              <a:rPr lang="en-US" sz="3000" dirty="0" smtClean="0">
                <a:solidFill>
                  <a:prstClr val="white"/>
                </a:solidFill>
              </a:rPr>
              <a:t> </a:t>
            </a:r>
            <a:r>
              <a:rPr lang="en-US" sz="3000" dirty="0">
                <a:solidFill>
                  <a:prstClr val="white"/>
                </a:solidFill>
              </a:rPr>
              <a:t>= </a:t>
            </a:r>
            <a:r>
              <a:rPr lang="bg-BG" sz="3000" dirty="0" smtClean="0">
                <a:solidFill>
                  <a:prstClr val="white"/>
                </a:solidFill>
              </a:rPr>
              <a:t>1</a:t>
            </a:r>
            <a:r>
              <a:rPr lang="en-US" sz="3000" dirty="0" smtClean="0">
                <a:solidFill>
                  <a:prstClr val="white"/>
                </a:solidFill>
              </a:rPr>
              <a:t>0</a:t>
            </a:r>
          </a:p>
          <a:p>
            <a:pPr lvl="1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bg-BG" sz="3000" dirty="0" smtClean="0">
                <a:solidFill>
                  <a:prstClr val="white"/>
                </a:solidFill>
              </a:rPr>
              <a:t>НОД(</a:t>
            </a:r>
            <a:r>
              <a:rPr lang="en-US" sz="3000" dirty="0" smtClean="0">
                <a:solidFill>
                  <a:prstClr val="white"/>
                </a:solidFill>
              </a:rPr>
              <a:t>100, 88</a:t>
            </a:r>
            <a:r>
              <a:rPr lang="bg-BG" sz="3000" dirty="0" smtClean="0">
                <a:solidFill>
                  <a:prstClr val="white"/>
                </a:solidFill>
              </a:rPr>
              <a:t>) = </a:t>
            </a:r>
            <a:r>
              <a:rPr lang="en-US" sz="3000" dirty="0" smtClean="0">
                <a:solidFill>
                  <a:prstClr val="white"/>
                </a:solidFill>
              </a:rPr>
              <a:t>4</a:t>
            </a:r>
            <a:endParaRPr lang="bg-BG" sz="3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9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Да се въведат цели числа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 </a:t>
            </a:r>
            <a:r>
              <a:rPr lang="bg-BG" dirty="0" smtClean="0"/>
              <a:t>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 и да се намери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НОД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Алгоритъм на Евклид за НОД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1991749"/>
            <a:ext cx="10366376" cy="39518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pt-BR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 != 0:</a:t>
            </a: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 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a %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a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oldB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GCD =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pt-BR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46" name="Picture 2" descr="http://www.hisschemoller.com/wp-content/uploads/2011/01/euclid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6" y="2971800"/>
            <a:ext cx="2297151" cy="2767652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8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5883" t="9229" r="6685" b="9229"/>
          <a:stretch/>
        </p:blipFill>
        <p:spPr>
          <a:xfrm>
            <a:off x="2762534" y="1600200"/>
            <a:ext cx="6622126" cy="3564254"/>
          </a:xfrm>
          <a:prstGeom prst="roundRect">
            <a:avLst>
              <a:gd name="adj" fmla="val 3432"/>
            </a:avLst>
          </a:prstGeom>
          <a:effectLst>
            <a:softEdge rad="12700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4214" y="5504000"/>
            <a:ext cx="10820398" cy="820600"/>
          </a:xfrm>
        </p:spPr>
        <p:txBody>
          <a:bodyPr/>
          <a:lstStyle/>
          <a:p>
            <a:r>
              <a:rPr lang="bg-BG" dirty="0" smtClean="0"/>
              <a:t>Безкрайни цикли и оператор </a:t>
            </a:r>
            <a:r>
              <a:rPr lang="en-US" dirty="0" smtClean="0">
                <a:latin typeface="Consolas" panose="020B0609020204030204" pitchFamily="49" charset="0"/>
              </a:rPr>
              <a:t>break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192963" y="1733223"/>
            <a:ext cx="2193746" cy="2193746"/>
            <a:chOff x="7740739" y="1887573"/>
            <a:chExt cx="2193746" cy="2193746"/>
          </a:xfrm>
        </p:grpSpPr>
        <p:pic>
          <p:nvPicPr>
            <p:cNvPr id="2058" name="Picture 10" descr="https://cdn3.iconfinder.com/data/icons/UltimateGnome/256x256/actions/go-jump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09691">
              <a:off x="7740739" y="1887573"/>
              <a:ext cx="2193746" cy="2193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 rot="937806">
              <a:off x="8184463" y="2237096"/>
              <a:ext cx="1170513" cy="381000"/>
            </a:xfrm>
            <a:prstGeom prst="rect">
              <a:avLst/>
            </a:prstGeom>
            <a:noFill/>
          </p:spPr>
          <p:txBody>
            <a:bodyPr wrap="none" rtlCol="0">
              <a:prstTxWarp prst="textChevron">
                <a:avLst/>
              </a:prstTxWarp>
              <a:spAutoFit/>
            </a:bodyPr>
            <a:lstStyle/>
            <a:p>
              <a:r>
                <a:rPr lang="en-US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break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 rot="2657645">
            <a:off x="4765364" y="3120717"/>
            <a:ext cx="2685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800" b="1" dirty="0" smtClean="0">
                <a:solidFill>
                  <a:schemeClr val="accent6">
                    <a:lumMod val="50000"/>
                  </a:schemeClr>
                </a:solidFill>
              </a:rPr>
              <a:t>безкраен цикъл</a:t>
            </a:r>
            <a:endParaRPr lang="en-US" sz="28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7" name="Picture 10" descr="https://cdn3.iconfinder.com/data/icons/UltimateGnome/256x256/actions/go-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82" flipH="1">
            <a:off x="1535629" y="2077885"/>
            <a:ext cx="2441854" cy="219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 rot="20486230">
            <a:off x="2190946" y="2313153"/>
            <a:ext cx="1203749" cy="466362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832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Безкраен цикъл </a:t>
            </a:r>
            <a:r>
              <a:rPr lang="bg-BG" dirty="0" smtClean="0"/>
              <a:t>е когато повтаряме нещо до безкрайност: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Безкраен цикъл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9636" y="2005382"/>
            <a:ext cx="10366376" cy="10402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print('Infinite loop')</a:t>
            </a:r>
          </a:p>
        </p:txBody>
      </p:sp>
      <p:pic>
        <p:nvPicPr>
          <p:cNvPr id="5122" name="Picture 2" descr="http://www.infiniteimpactmsu.com/s/811/images/editor/infinite_impact/infinite-impact-icon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3211932"/>
            <a:ext cx="6099176" cy="328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0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, ако се дели единствено на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1</a:t>
                </a:r>
                <a:r>
                  <a:rPr lang="bg-BG" sz="3200" dirty="0" smtClean="0"/>
                  <a:t> и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Прости числа: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5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17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23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29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31</a:t>
                </a:r>
                <a:r>
                  <a:rPr lang="bg-BG" sz="3000" dirty="0" smtClean="0"/>
                  <a:t>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37</a:t>
                </a:r>
                <a:r>
                  <a:rPr lang="bg-BG" sz="3000" dirty="0" smtClean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41</a:t>
                </a:r>
                <a:r>
                  <a:rPr lang="bg-BG" sz="3000" dirty="0" smtClean="0"/>
                  <a:t>,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43</a:t>
                </a:r>
                <a:r>
                  <a:rPr lang="bg-BG" sz="3000" dirty="0" smtClean="0"/>
                  <a:t>, …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 smtClean="0"/>
                  <a:t>Непрости (композитни) числа: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10</a:t>
                </a:r>
                <a:r>
                  <a:rPr lang="bg-BG" sz="3000" dirty="0"/>
                  <a:t> = 2 * 5,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21 </a:t>
                </a:r>
                <a:r>
                  <a:rPr lang="bg-BG" sz="3000" dirty="0" smtClean="0"/>
                  <a:t>= 3 </a:t>
                </a:r>
                <a:r>
                  <a:rPr lang="bg-BG" sz="3000" dirty="0"/>
                  <a:t>* </a:t>
                </a:r>
                <a:r>
                  <a:rPr lang="bg-BG" sz="3000" dirty="0" smtClean="0"/>
                  <a:t>7, 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143</a:t>
                </a:r>
                <a:r>
                  <a:rPr lang="bg-BG" sz="3000" dirty="0" smtClean="0"/>
                  <a:t> = 13 * 11</a:t>
                </a: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Едно число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е просто, ако не се дели</a:t>
                </a:r>
                <a:r>
                  <a:rPr lang="en-US" sz="3200" dirty="0" smtClean="0"/>
                  <a:t> </a:t>
                </a:r>
                <a:r>
                  <a:rPr lang="bg-BG" sz="3200" dirty="0" smtClean="0"/>
                  <a:t>на число между </a:t>
                </a:r>
                <a:r>
                  <a:rPr lang="bg-BG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bg-BG" sz="3200" dirty="0" smtClean="0"/>
                  <a:t> и</a:t>
                </a:r>
                <a:r>
                  <a:rPr lang="en-US" sz="3200" dirty="0" smtClean="0"/>
                  <a:t> </a:t>
                </a:r>
                <a:r>
                  <a:rPr lang="en-US" sz="3200" b="1" dirty="0" smtClean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n-1</a:t>
                </a:r>
                <a:endParaRPr lang="en-US" sz="32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bg-BG" sz="3200" dirty="0" smtClean="0"/>
                  <a:t>Алгоритъм за проверка дали число е </a:t>
                </a:r>
                <a:r>
                  <a:rPr lang="bg-BG" sz="3200" dirty="0" smtClean="0">
                    <a:solidFill>
                      <a:schemeClr val="tx2">
                        <a:lumMod val="75000"/>
                      </a:schemeClr>
                    </a:solidFill>
                  </a:rPr>
                  <a:t>просто</a:t>
                </a:r>
                <a:r>
                  <a:rPr lang="bg-BG" sz="3200" dirty="0" smtClean="0"/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bg-BG" sz="3000" dirty="0"/>
                  <a:t>Проверяваме дали 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sz="3000" b="1" dirty="0">
                    <a:solidFill>
                      <a:schemeClr val="tx2">
                        <a:lumMod val="75000"/>
                      </a:schemeClr>
                    </a:solidFill>
                  </a:rPr>
                  <a:t> </a:t>
                </a:r>
                <a:r>
                  <a:rPr lang="bg-BG" sz="3000" dirty="0"/>
                  <a:t>се дели на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r>
                  <a:rPr lang="bg-BG" sz="3000" dirty="0"/>
                  <a:t>, </a:t>
                </a:r>
                <a:r>
                  <a:rPr lang="bg-BG" sz="3000" dirty="0">
                    <a:solidFill>
                      <a:schemeClr val="tx2">
                        <a:lumMod val="75000"/>
                      </a:schemeClr>
                    </a:solidFill>
                  </a:rPr>
                  <a:t>3</a:t>
                </a:r>
                <a:r>
                  <a:rPr lang="bg-BG" sz="3000" dirty="0"/>
                  <a:t>, …, </a:t>
                </a:r>
                <a:r>
                  <a:rPr lang="en-US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n</a:t>
                </a:r>
                <a:r>
                  <a:rPr lang="bg-BG" sz="30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bg-BG" sz="3000" dirty="0">
                  <a:solidFill>
                    <a:schemeClr val="tx2">
                      <a:lumMod val="75000"/>
                    </a:schemeClr>
                  </a:solidFill>
                </a:endParaRP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се раздели, значи е композитно</a:t>
                </a:r>
              </a:p>
              <a:p>
                <a:pPr marL="609494" lvl="2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Ако не се раздели, значи е просто</a:t>
                </a:r>
                <a:endParaRPr lang="en-US" dirty="0" smtClean="0"/>
              </a:p>
              <a:p>
                <a:pPr marL="304747" lvl="1" indent="-304747">
                  <a:lnSpc>
                    <a:spcPct val="110000"/>
                  </a:lnSpc>
                  <a:buClr>
                    <a:srgbClr val="F2B254"/>
                  </a:buClr>
                  <a:buSzPct val="100000"/>
                </a:pPr>
                <a:r>
                  <a:rPr lang="bg-BG" dirty="0" smtClean="0"/>
                  <a:t>Оптимизация: вместо до </a:t>
                </a:r>
                <a:r>
                  <a:rPr lang="en-US" dirty="0" smtClean="0">
                    <a:solidFill>
                      <a:schemeClr val="tx2">
                        <a:lumMod val="75000"/>
                      </a:schemeClr>
                    </a:solidFill>
                  </a:rPr>
                  <a:t>n-1</a:t>
                </a:r>
                <a:r>
                  <a:rPr lang="en-US" dirty="0" smtClean="0"/>
                  <a:t> </a:t>
                </a:r>
                <a:r>
                  <a:rPr lang="bg-BG" dirty="0" smtClean="0"/>
                  <a:t>да се проверяват делители до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b="1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0413" y="1066800"/>
                <a:ext cx="11804822" cy="5570355"/>
              </a:xfrm>
              <a:blipFill>
                <a:blip r:embed="rId2"/>
                <a:stretch>
                  <a:fillRect l="-1033" t="-1641" b="-3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Прости числа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69" y="3772557"/>
            <a:ext cx="2385443" cy="20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3900" dirty="0" smtClean="0"/>
              <a:t>Проверка за просто число. Оператор </a:t>
            </a:r>
            <a:r>
              <a:rPr lang="en-US" sz="3900" dirty="0"/>
              <a:t>break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1224" y="1395616"/>
            <a:ext cx="10366376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prime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= 2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i*i &lt;= n: 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i ==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alse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i += 1</a:t>
            </a: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2329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judge.softuni.bg/Contests/Practice/Index/492#9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246812" y="4282822"/>
            <a:ext cx="4294496" cy="704249"/>
          </a:xfrm>
          <a:prstGeom prst="wedgeRoundRectCallout">
            <a:avLst>
              <a:gd name="adj1" fmla="val -119073"/>
              <a:gd name="adj2" fmla="val 224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break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излиза от цикъла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cxnSp>
        <p:nvCxnSpPr>
          <p:cNvPr id="10" name="Elbow Connector 9"/>
          <p:cNvCxnSpPr/>
          <p:nvPr/>
        </p:nvCxnSpPr>
        <p:spPr>
          <a:xfrm rot="10800000" flipV="1">
            <a:off x="760412" y="4816222"/>
            <a:ext cx="1295400" cy="1066800"/>
          </a:xfrm>
          <a:prstGeom prst="bentConnector3">
            <a:avLst>
              <a:gd name="adj1" fmla="val 14882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060" y="1821191"/>
            <a:ext cx="2432515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 smtClean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PythonBasics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92580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200" dirty="0" smtClean="0"/>
              <a:t>Да се напише програма, която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въвежда четно число</a:t>
            </a:r>
          </a:p>
          <a:p>
            <a:pPr lvl="1"/>
            <a:r>
              <a:rPr lang="bg-BG" sz="3000" dirty="0" smtClean="0"/>
              <a:t>При </a:t>
            </a:r>
            <a:r>
              <a:rPr lang="bg-BG" sz="3000" dirty="0" smtClean="0">
                <a:solidFill>
                  <a:schemeClr val="tx2">
                    <a:lumMod val="75000"/>
                  </a:schemeClr>
                </a:solidFill>
              </a:rPr>
              <a:t>невалидно число </a:t>
            </a:r>
            <a:r>
              <a:rPr lang="bg-BG" sz="3000" dirty="0" smtClean="0"/>
              <a:t>да връща към повторно въвеждане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Оператор </a:t>
            </a:r>
            <a:r>
              <a:rPr lang="en-US" dirty="0" smtClean="0"/>
              <a:t>break </a:t>
            </a:r>
            <a:r>
              <a:rPr lang="bg-BG" dirty="0" smtClean="0"/>
              <a:t>в безкраен цикъл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2188" y="2543616"/>
            <a:ext cx="10207624" cy="32131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True: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('Enter even number</a:t>
            </a: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 2 ==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0: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 #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even number </a:t>
            </a:r>
            <a:r>
              <a:rPr lang="bg-BG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-&gt; </a:t>
            </a:r>
            <a:r>
              <a:rPr lang="en-US" sz="2600" b="1" i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exit from the loop</a:t>
            </a:r>
            <a:endParaRPr lang="en-US" sz="26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print('The number is not even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bg-BG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print('Even number entered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261617" y="2636037"/>
            <a:ext cx="2216908" cy="1288800"/>
            <a:chOff x="9094190" y="2597400"/>
            <a:chExt cx="2216908" cy="1288800"/>
          </a:xfrm>
        </p:grpSpPr>
        <p:pic>
          <p:nvPicPr>
            <p:cNvPr id="7" name="Picture 2" descr="http://www.infiniteimpactmsu.com/s/811/images/editor/infinite_impact/infinite-impact-icon-0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4190" y="2970223"/>
              <a:ext cx="1698540" cy="915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45891" y="2597400"/>
              <a:ext cx="1165207" cy="957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539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Справяне с грешни числа: </a:t>
            </a:r>
            <a:r>
              <a:rPr lang="en-US" dirty="0" smtClean="0">
                <a:latin typeface="Consolas" panose="020B0609020204030204" pitchFamily="49" charset="0"/>
              </a:rPr>
              <a:t>try</a:t>
            </a:r>
            <a:r>
              <a:rPr lang="en-US" dirty="0" smtClean="0"/>
              <a:t> … </a:t>
            </a:r>
            <a:r>
              <a:rPr lang="en-US" dirty="0" smtClean="0">
                <a:latin typeface="Consolas" panose="020B0609020204030204" pitchFamily="49" charset="0"/>
              </a:rPr>
              <a:t>except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3588" y="1117242"/>
            <a:ext cx="10664824" cy="50906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True: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print('Enter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 number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' 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end='')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print('Invalid number')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 % 2 == 0: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print('The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is not even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.')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('Even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 entered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:',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n)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900551" y="3323216"/>
            <a:ext cx="5105400" cy="970739"/>
          </a:xfrm>
          <a:prstGeom prst="wedgeRoundRectCallout">
            <a:avLst>
              <a:gd name="adj1" fmla="val -57561"/>
              <a:gd name="adj2" fmla="val -110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Ако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int(…)</a:t>
            </a:r>
            <a:r>
              <a:rPr lang="en-US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гръмне, ще се изпълни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except </a:t>
            </a:r>
            <a:r>
              <a:rPr lang="bg-BG" sz="2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блокът</a:t>
            </a:r>
            <a:endParaRPr lang="bg-BG" sz="26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0412" y="6167735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judge.softuni.bg/Contests/Practice/Index/492#10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65" y="1943131"/>
            <a:ext cx="1871647" cy="14601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259" y="4381293"/>
            <a:ext cx="1225554" cy="1220032"/>
          </a:xfrm>
          <a:prstGeom prst="rect">
            <a:avLst/>
          </a:prstGeom>
        </p:spPr>
      </p:pic>
      <p:cxnSp>
        <p:nvCxnSpPr>
          <p:cNvPr id="8" name="Право съединение 7"/>
          <p:cNvCxnSpPr/>
          <p:nvPr/>
        </p:nvCxnSpPr>
        <p:spPr>
          <a:xfrm flipH="1">
            <a:off x="989012" y="4191000"/>
            <a:ext cx="9906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9"/>
          <p:cNvCxnSpPr/>
          <p:nvPr/>
        </p:nvCxnSpPr>
        <p:spPr>
          <a:xfrm rot="16200000" flipV="1">
            <a:off x="371477" y="2582864"/>
            <a:ext cx="2247869" cy="968403"/>
          </a:xfrm>
          <a:prstGeom prst="bentConnector3">
            <a:avLst>
              <a:gd name="adj1" fmla="val -55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4" y="5427800"/>
            <a:ext cx="10363198" cy="820600"/>
          </a:xfrm>
        </p:spPr>
        <p:txBody>
          <a:bodyPr/>
          <a:lstStyle/>
          <a:p>
            <a:r>
              <a:rPr lang="bg-BG" dirty="0" smtClean="0"/>
              <a:t>Задачи с цикли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3884612" y="1236800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2052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273335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837612" y="1693951"/>
            <a:ext cx="2359356" cy="2816596"/>
            <a:chOff x="8837612" y="1693951"/>
            <a:chExt cx="2359356" cy="28165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054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662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bg-BG" dirty="0" smtClean="0"/>
              <a:t>Числата на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Фибоначи</a:t>
            </a:r>
            <a:r>
              <a:rPr lang="bg-BG" dirty="0" smtClean="0"/>
              <a:t> са следните: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34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0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1</a:t>
            </a:r>
            <a:r>
              <a:rPr lang="en-US" noProof="1" smtClean="0"/>
              <a:t> = 1</a:t>
            </a:r>
          </a:p>
          <a:p>
            <a:pPr lvl="1">
              <a:lnSpc>
                <a:spcPct val="100000"/>
              </a:lnSpc>
            </a:pPr>
            <a:r>
              <a:rPr lang="en-US" noProof="1" smtClean="0"/>
              <a:t>F</a:t>
            </a:r>
            <a:r>
              <a:rPr lang="en-US" sz="3600" baseline="-25000" noProof="1" smtClean="0"/>
              <a:t>n</a:t>
            </a:r>
            <a:r>
              <a:rPr lang="en-US" noProof="1" smtClean="0"/>
              <a:t> = F</a:t>
            </a:r>
            <a:r>
              <a:rPr lang="en-US" sz="3600" baseline="-25000" noProof="1" smtClean="0"/>
              <a:t>n-1</a:t>
            </a:r>
            <a:r>
              <a:rPr lang="en-US" noProof="1" smtClean="0"/>
              <a:t> + F</a:t>
            </a:r>
            <a:r>
              <a:rPr lang="en-US" sz="3600" baseline="-25000" noProof="1" smtClean="0"/>
              <a:t>n-2</a:t>
            </a:r>
            <a:endParaRPr lang="en-US" sz="3600" baseline="-250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 на Фибоначи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111" y="3781520"/>
            <a:ext cx="4078302" cy="231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Пример: </a:t>
            </a:r>
            <a:r>
              <a:rPr lang="en-US" sz="3200" dirty="0" smtClean="0">
                <a:solidFill>
                  <a:prstClr val="white"/>
                </a:solidFill>
              </a:rPr>
              <a:t>F(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15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>
                <a:solidFill>
                  <a:prstClr val="white"/>
                </a:solidFill>
              </a:rPr>
              <a:t>= 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987</a:t>
            </a:r>
            <a:endParaRPr lang="bg-BG" sz="3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304747" lvl="0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</a:pPr>
            <a:r>
              <a:rPr lang="bg-BG" sz="3200" dirty="0" smtClean="0">
                <a:solidFill>
                  <a:prstClr val="white"/>
                </a:solidFill>
              </a:rPr>
              <a:t>Да се въведе </a:t>
            </a:r>
            <a:r>
              <a:rPr lang="en-US" sz="3200" b="1" dirty="0" smtClean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bg-BG" sz="3200" dirty="0">
                <a:solidFill>
                  <a:prstClr val="white"/>
                </a:solidFill>
              </a:rPr>
              <a:t>и </a:t>
            </a:r>
            <a:r>
              <a:rPr lang="bg-BG" sz="3200" dirty="0" smtClean="0">
                <a:solidFill>
                  <a:prstClr val="white"/>
                </a:solidFill>
              </a:rPr>
              <a:t>да се пресметне </a:t>
            </a:r>
            <a:r>
              <a:rPr lang="en-US" sz="3200" b="1" dirty="0">
                <a:solidFill>
                  <a:srgbClr val="FBEEC9">
                    <a:lumMod val="75000"/>
                  </a:srgbClr>
                </a:solidFill>
                <a:latin typeface="Consolas" panose="020B0609020204030204" pitchFamily="49" charset="0"/>
              </a:rPr>
              <a:t>n</a:t>
            </a:r>
            <a:r>
              <a:rPr lang="en-US" sz="3200" dirty="0">
                <a:solidFill>
                  <a:prstClr val="white"/>
                </a:solidFill>
              </a:rPr>
              <a:t>-</a:t>
            </a:r>
            <a:r>
              <a:rPr lang="bg-BG" sz="3200" dirty="0">
                <a:solidFill>
                  <a:prstClr val="white"/>
                </a:solidFill>
              </a:rPr>
              <a:t>тото число на Фибоначи</a:t>
            </a: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32413" y="2006394"/>
            <a:ext cx="7148399" cy="36733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range(n-1):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fNext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f0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f1 = </a:t>
            </a: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fNext</a:t>
            </a: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pt-BR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print(f1)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1722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judge.softuni.bg/Contests/Practice/Index/492#11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218" name="Picture 2" descr="https://encrypted-tbn2.gstatic.com/images?q=tbn:ANd9GcSpmKhMIjTyWTCKux2Zb70JWS-gvL6dYvJP1g1lPVZSD0oG4us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70" y="3885126"/>
            <a:ext cx="1654374" cy="189071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0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пирамида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Пирамида от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87710" y="3301019"/>
            <a:ext cx="144779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877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7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592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27100" y="3301019"/>
            <a:ext cx="2020800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527100" y="2031620"/>
            <a:ext cx="2020800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63850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72404" y="3301019"/>
            <a:ext cx="2017799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72405" y="2031620"/>
            <a:ext cx="201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3728902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211117" y="3301019"/>
            <a:ext cx="3146783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13 14 15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11118" y="2031620"/>
            <a:ext cx="314678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endParaRPr lang="bg-BG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62231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/>
          <p:nvPr/>
        </p:nvSpPr>
        <p:spPr>
          <a:xfrm>
            <a:off x="760412" y="6119146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judge.softuni.bg/Contests/Practice/Index/492#12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616" y="3417557"/>
            <a:ext cx="1042506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Пирамида от </a:t>
            </a:r>
            <a:r>
              <a:rPr lang="bg-BG" dirty="0" smtClean="0"/>
              <a:t>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range(1, n+1):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range(row)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(col &gt;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0):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print(' '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end='')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end='')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+= 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print()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&gt; n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066212" y="3701589"/>
            <a:ext cx="2020800" cy="23944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7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8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9</a:t>
            </a:r>
            <a:r>
              <a:rPr lang="en-US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11 12</a:t>
            </a:r>
          </a:p>
        </p:txBody>
      </p:sp>
      <p:pic>
        <p:nvPicPr>
          <p:cNvPr id="7" name="Picture 4" descr="http://findicons.com/files/icons/2625/google_plus_interface_icons/128/pyram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012" y="1549728"/>
            <a:ext cx="1789200" cy="17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6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числата 1…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 таблица </a:t>
            </a:r>
            <a:r>
              <a:rPr lang="bg-BG" dirty="0" smtClean="0"/>
              <a:t>като в примерите: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226110" y="3301019"/>
            <a:ext cx="1447798" cy="164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226110" y="2031620"/>
            <a:ext cx="14477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</p:txBody>
      </p:sp>
      <p:sp>
        <p:nvSpPr>
          <p:cNvPr id="7" name="Down Arrow 6"/>
          <p:cNvSpPr/>
          <p:nvPr/>
        </p:nvSpPr>
        <p:spPr>
          <a:xfrm>
            <a:off x="3797608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965500" y="3301019"/>
            <a:ext cx="22437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7965500" y="2031620"/>
            <a:ext cx="2243712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</p:txBody>
      </p:sp>
      <p:sp>
        <p:nvSpPr>
          <p:cNvPr id="13" name="Down Arrow 12"/>
          <p:cNvSpPr/>
          <p:nvPr/>
        </p:nvSpPr>
        <p:spPr>
          <a:xfrm>
            <a:off x="8823499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310805" y="3301019"/>
            <a:ext cx="1850408" cy="211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10805" y="2031620"/>
            <a:ext cx="1850407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6083607" y="2806778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0412" y="6144904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>
                <a:solidFill>
                  <a:prstClr val="white"/>
                </a:solidFill>
              </a:rPr>
              <a:t>Тестване на решението:</a:t>
            </a:r>
            <a:r>
              <a:rPr lang="en-US" dirty="0">
                <a:solidFill>
                  <a:prstClr val="white"/>
                </a:solidFill>
              </a:rPr>
              <a:t> </a:t>
            </a:r>
            <a:r>
              <a:rPr lang="en-US" dirty="0">
                <a:solidFill>
                  <a:prstClr val="white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prstClr val="white"/>
                </a:solidFill>
                <a:hlinkClick r:id="rId2"/>
              </a:rPr>
              <a:t>judge.softuni.bg/Contests/Practice/Index/492#13</a:t>
            </a:r>
            <a:r>
              <a:rPr lang="en-US" dirty="0" smtClean="0">
                <a:solidFill>
                  <a:prstClr val="white"/>
                </a:solidFill>
              </a:rPr>
              <a:t>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1141412" y="3301019"/>
            <a:ext cx="1447801" cy="116606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141412" y="2031620"/>
            <a:ext cx="1447801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12911" y="2801095"/>
            <a:ext cx="304801" cy="4168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  <p:pic>
        <p:nvPicPr>
          <p:cNvPr id="11266" name="Picture 2" descr="https://revelsystems.com/wp-content/uploads/2013/07/pos-feat-matrix-inventory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33" y="4615292"/>
            <a:ext cx="1607350" cy="16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Таблица с числа – решение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0412" y="1187065"/>
            <a:ext cx="10591800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col in range(n):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row + col 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num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2 * n -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print(str(num)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'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,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end='')</a:t>
            </a:r>
            <a:endParaRPr lang="en-US" sz="2800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43221" y="3210866"/>
            <a:ext cx="2167512" cy="258798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80000" tIns="108000" rIns="180000" bIns="10800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bg-BG" sz="2800" b="1" noProof="1" smtClean="0">
              <a:solidFill>
                <a:schemeClr val="tx2">
                  <a:lumMod val="9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 smtClean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34741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bg-BG" dirty="0"/>
              <a:t>Работа на живо в клас </a:t>
            </a:r>
            <a:r>
              <a:rPr lang="bg-BG" dirty="0" smtClean="0"/>
              <a:t>(</a:t>
            </a:r>
            <a:r>
              <a:rPr lang="bg-BG" noProof="1" smtClean="0"/>
              <a:t>лаб</a:t>
            </a:r>
            <a:r>
              <a:rPr lang="bg-BG" dirty="0" smtClean="0"/>
              <a:t>)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12813" y="4887533"/>
            <a:ext cx="10363200" cy="82060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dirty="0" smtClean="0"/>
              <a:t>По-сложни задачи с цикли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884612" y="868896"/>
            <a:ext cx="5333998" cy="373089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7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535824" y="2780711"/>
              <a:ext cx="960817" cy="53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sz="4800" b="1" dirty="0" smtClean="0"/>
                <a:t>цикли</a:t>
              </a:r>
              <a:endParaRPr lang="en-US" sz="4800" b="1" dirty="0"/>
            </a:p>
          </p:txBody>
        </p:sp>
      </p:grpSp>
      <p:pic>
        <p:nvPicPr>
          <p:cNvPr id="19" name="Picture 4" descr="http://migrare.com/wp-content/uploads/2014/11/operations-ic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905431"/>
            <a:ext cx="3124200" cy="20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8837612" y="1326047"/>
            <a:ext cx="2359356" cy="2816596"/>
            <a:chOff x="8837612" y="1693951"/>
            <a:chExt cx="2359356" cy="28165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7612" y="1693951"/>
              <a:ext cx="2359356" cy="2816596"/>
            </a:xfrm>
            <a:prstGeom prst="rect">
              <a:avLst/>
            </a:prstGeom>
          </p:spPr>
        </p:pic>
        <p:pic>
          <p:nvPicPr>
            <p:cNvPr id="22" name="Picture 6" descr="http://www.trisotech.com/wp-content/uploads/icon-process-26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5522" y="2119952"/>
              <a:ext cx="1334848" cy="102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9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Можем да ползваме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200" dirty="0" smtClean="0"/>
              <a:t>-</a:t>
            </a:r>
            <a:r>
              <a:rPr lang="bg-BG" sz="3200" dirty="0" smtClean="0"/>
              <a:t>цикли със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стъпка</a:t>
            </a:r>
            <a:r>
              <a:rPr lang="bg-BG" sz="3200" dirty="0" smtClean="0"/>
              <a:t>:</a:t>
            </a:r>
            <a:endParaRPr lang="en-US" sz="3200" dirty="0" smtClean="0"/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2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bg-BG" sz="3200" dirty="0" smtClean="0"/>
              <a:t>Цикл</a:t>
            </a:r>
            <a:r>
              <a:rPr lang="bg-BG" sz="3200" dirty="0"/>
              <a:t>и</a:t>
            </a:r>
            <a:r>
              <a:rPr lang="en-US" sz="3200" dirty="0" smtClean="0"/>
              <a:t>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200" dirty="0" smtClean="0"/>
              <a:t> </a:t>
            </a:r>
            <a:r>
              <a:rPr lang="bg-BG" sz="3200" dirty="0" smtClean="0"/>
              <a:t>повтаря докато</a:t>
            </a:r>
            <a:br>
              <a:rPr lang="bg-BG" sz="3200" dirty="0" smtClean="0"/>
            </a:br>
            <a:r>
              <a:rPr lang="bg-BG" sz="3200" dirty="0" smtClean="0"/>
              <a:t>е в сила дадено условие:</a:t>
            </a:r>
            <a:endParaRPr lang="en-US" sz="32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60412" y="1579454"/>
            <a:ext cx="6885636" cy="112646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28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760412" y="4139833"/>
            <a:ext cx="688563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 </a:t>
            </a:r>
            <a:r>
              <a:rPr lang="pt-BR" sz="3000" b="1" noProof="1" smtClean="0">
                <a:solidFill>
                  <a:srgbClr val="FBEEC9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95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88815" y="1841016"/>
            <a:ext cx="7808997" cy="4066333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bg-BG" dirty="0"/>
              <a:t>По-сложни конструкции за цикъл:</a:t>
            </a:r>
            <a:endParaRPr lang="en-US" dirty="0"/>
          </a:p>
          <a:p>
            <a:pPr lvl="1"/>
            <a:r>
              <a:rPr lang="bg-BG" dirty="0" smtClean="0"/>
              <a:t>цикъл </a:t>
            </a:r>
            <a:r>
              <a:rPr lang="bg-BG" dirty="0"/>
              <a:t>със </a:t>
            </a:r>
            <a:r>
              <a:rPr lang="bg-BG" dirty="0" smtClean="0"/>
              <a:t>стъпка</a:t>
            </a:r>
          </a:p>
          <a:p>
            <a:pPr lvl="1"/>
            <a:r>
              <a:rPr lang="bg-BG" dirty="0" smtClean="0"/>
              <a:t>цикъл с намаляваща стъпка</a:t>
            </a:r>
            <a:endParaRPr lang="en-US" dirty="0"/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</a:t>
            </a:r>
            <a:r>
              <a:rPr lang="bg-BG" dirty="0" smtClean="0"/>
              <a:t>цикъл</a:t>
            </a:r>
            <a:endParaRPr lang="en-US" dirty="0" smtClean="0"/>
          </a:p>
          <a:p>
            <a:pPr lvl="1"/>
            <a:r>
              <a:rPr lang="bg-BG" dirty="0" smtClean="0"/>
              <a:t>безкраен цикъл и 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</a:p>
          <a:p>
            <a:pPr lvl="1"/>
            <a:r>
              <a:rPr lang="bg-BG" dirty="0" smtClean="0"/>
              <a:t>оператор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0"/>
            <a:r>
              <a:rPr lang="bg-BG" dirty="0"/>
              <a:t>По-сложни задачи с вложени </a:t>
            </a:r>
            <a:r>
              <a:rPr lang="bg-BG" dirty="0" smtClean="0"/>
              <a:t>цикли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7770812" y="1243633"/>
            <a:ext cx="3827607" cy="4928567"/>
            <a:chOff x="7860965" y="1217225"/>
            <a:chExt cx="3827607" cy="49285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0965" y="1549758"/>
              <a:ext cx="3564398" cy="4596034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9766411" y="1217225"/>
              <a:ext cx="1922161" cy="1678375"/>
              <a:chOff x="7558418" y="2564463"/>
              <a:chExt cx="4019280" cy="364408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8418" y="3391125"/>
                <a:ext cx="3737958" cy="281742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48827" y="2564463"/>
                <a:ext cx="1728871" cy="1686705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спрем цикъл;</a:t>
            </a:r>
            <a:endParaRPr lang="en-US" sz="3000" dirty="0" smtClean="0"/>
          </a:p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fr-FR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</a:t>
            </a:r>
            <a:r>
              <a:rPr lang="bg-BG" sz="3000" dirty="0"/>
              <a:t>да </a:t>
            </a:r>
            <a:r>
              <a:rPr lang="bg-BG" sz="3000" dirty="0" smtClean="0"/>
              <a:t>отидем в следващата итерация на цикъл</a:t>
            </a:r>
            <a:r>
              <a:rPr lang="bg-BG" sz="3000" dirty="0"/>
              <a:t>: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3106618"/>
            <a:ext cx="6885636" cy="36379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1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 &gt;= 10: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endParaRPr lang="bg-BG" b="1" noProof="1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bg-BG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fr-FR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% 2 == 0: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continue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</a:p>
          <a:p>
            <a:pPr lvl="0" eaLnBrk="0" hangingPunct="0">
              <a:lnSpc>
                <a:spcPct val="120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 +=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5230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877802"/>
            <a:ext cx="8113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000" dirty="0" smtClean="0"/>
              <a:t>Можем да ползваме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try-except</a:t>
            </a:r>
            <a:r>
              <a:rPr lang="bg-BG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bg-BG" sz="3000" dirty="0" smtClean="0"/>
              <a:t>за да видим кога програмата гърми:</a:t>
            </a:r>
            <a:endParaRPr lang="en-US" sz="30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Какво научихме днес?</a:t>
            </a:r>
            <a:endParaRPr lang="en-US" dirty="0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06118" y="2362200"/>
            <a:ext cx="6885636" cy="179126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0</a:t>
            </a:r>
          </a:p>
          <a:p>
            <a:pPr eaLnBrk="0" hangingPunct="0">
              <a:lnSpc>
                <a:spcPct val="8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try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n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int(input())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except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print('Invalid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number')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091349" y="1981200"/>
            <a:ext cx="3413263" cy="3657600"/>
            <a:chOff x="8091349" y="1981200"/>
            <a:chExt cx="3413263" cy="3657600"/>
          </a:xfrm>
        </p:grpSpPr>
        <p:pic>
          <p:nvPicPr>
            <p:cNvPr id="7" name="Picture 2" descr="C:\Users\Ivan\Desktop\elements_presentations\summary_pic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1349" y="3106618"/>
              <a:ext cx="3413263" cy="2532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01804" y="1981200"/>
              <a:ext cx="1926608" cy="142711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58527">
              <a:off x="8169433" y="1984082"/>
              <a:ext cx="1177151" cy="108696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24559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Работа с по-сложни цикли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9875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'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'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'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C#'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51721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48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'Софтуерен университет'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en-US" dirty="0" smtClean="0"/>
              <a:t> </a:t>
            </a:r>
            <a:r>
              <a:rPr lang="en-US" dirty="0"/>
              <a:t>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12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540172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4" tooltip="Software University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32612" y="3213098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780637"/>
            <a:ext cx="10363200" cy="820600"/>
          </a:xfrm>
        </p:spPr>
        <p:txBody>
          <a:bodyPr/>
          <a:lstStyle/>
          <a:p>
            <a:r>
              <a:rPr lang="bg-BG" smtClean="0"/>
              <a:t>Цикл</a:t>
            </a:r>
            <a:r>
              <a:rPr lang="bg-BG"/>
              <a:t>и</a:t>
            </a:r>
            <a:r>
              <a:rPr lang="bg-BG" smtClean="0"/>
              <a:t> </a:t>
            </a:r>
            <a:r>
              <a:rPr lang="bg-BG" dirty="0" smtClean="0"/>
              <a:t>със стъпка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651472"/>
            <a:ext cx="10363200" cy="719034"/>
          </a:xfrm>
        </p:spPr>
        <p:txBody>
          <a:bodyPr/>
          <a:lstStyle/>
          <a:p>
            <a:r>
              <a:rPr lang="bg-BG" dirty="0" smtClean="0"/>
              <a:t>Работа с по-сложни </a:t>
            </a:r>
            <a:r>
              <a:rPr lang="en-US" b="1" dirty="0" smtClean="0">
                <a:latin typeface="Consolas" panose="020B0609020204030204" pitchFamily="49" charset="0"/>
              </a:rPr>
              <a:t>for</a:t>
            </a:r>
            <a:r>
              <a:rPr lang="en-US" dirty="0" smtClean="0"/>
              <a:t>-</a:t>
            </a:r>
            <a:r>
              <a:rPr lang="bg-BG" dirty="0" smtClean="0"/>
              <a:t>цикли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65212" y="990600"/>
            <a:ext cx="3921940" cy="3389149"/>
            <a:chOff x="7558418" y="2819400"/>
            <a:chExt cx="3921940" cy="338914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8418" y="3391125"/>
              <a:ext cx="3737958" cy="28174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0612" y="2819400"/>
              <a:ext cx="1499746" cy="146316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812" y="1638642"/>
            <a:ext cx="2688569" cy="26885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911" y="1504518"/>
            <a:ext cx="3859102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34829" y="3449156"/>
            <a:ext cx="228600" cy="457201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11224" y="2719457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range(1, n+1, 3):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 smtClean="0"/>
              <a:t> </a:t>
            </a:r>
            <a:r>
              <a:rPr lang="bg-BG" dirty="0" smtClean="0"/>
              <a:t>със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3</a:t>
            </a:r>
            <a:endParaRPr lang="bg-BG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94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97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1 </a:t>
            </a:r>
            <a:r>
              <a:rPr lang="bg-BG" dirty="0" smtClean="0"/>
              <a:t>до</a:t>
            </a:r>
            <a:r>
              <a:rPr lang="en-US" dirty="0" smtClean="0"/>
              <a:t> N </a:t>
            </a:r>
            <a:r>
              <a:rPr lang="bg-BG" dirty="0" smtClean="0"/>
              <a:t>през 3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780212" y="4020676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Задаване на стъпка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judge.softuni.bg/Contests/Practice/Index/492#0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190" y="3048000"/>
            <a:ext cx="1279211" cy="12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303083" y="3443734"/>
            <a:ext cx="110553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743200"/>
            <a:ext cx="10363200" cy="1865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int(input())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 in range(</a:t>
            </a:r>
            <a:r>
              <a:rPr lang="en-US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n, 0,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-</a:t>
            </a:r>
            <a:r>
              <a:rPr lang="bg-BG" sz="32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):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print(i)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1411474"/>
          </a:xfrm>
        </p:spPr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/>
              <a:t> </a:t>
            </a:r>
            <a:r>
              <a:rPr lang="bg-BG" dirty="0" smtClean="0"/>
              <a:t>в обратен ред</a:t>
            </a:r>
            <a:r>
              <a:rPr lang="en-US" dirty="0" smtClean="0"/>
              <a:t> (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стъпка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-1</a:t>
            </a:r>
            <a:r>
              <a:rPr lang="bg-BG" dirty="0" smtClean="0"/>
              <a:t>)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99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98</a:t>
            </a:r>
            <a:r>
              <a:rPr lang="bg-BG" dirty="0" smtClean="0"/>
              <a:t>, …,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</a:t>
            </a:r>
            <a:r>
              <a:rPr lang="en-US" dirty="0" smtClean="0"/>
              <a:t>N</a:t>
            </a:r>
            <a:r>
              <a:rPr lang="bg-BG" dirty="0" smtClean="0"/>
              <a:t> до 1 в обратен ред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07678" y="3443734"/>
            <a:ext cx="516908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619372" y="3207505"/>
            <a:ext cx="2362200" cy="1070309"/>
          </a:xfrm>
          <a:prstGeom prst="wedgeRoundRectCallout">
            <a:avLst>
              <a:gd name="adj1" fmla="val -108248"/>
              <a:gd name="adj2" fmla="val -247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Отрицателна стъпка: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-1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896503" y="4282313"/>
            <a:ext cx="1872836" cy="1419677"/>
          </a:xfrm>
          <a:prstGeom prst="wedgeRoundRectCallout">
            <a:avLst>
              <a:gd name="adj1" fmla="val -90930"/>
              <a:gd name="adj2" fmla="val -717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noProof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Обърнат интервал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279" y="4950102"/>
            <a:ext cx="2691113" cy="685872"/>
          </a:xfrm>
          <a:prstGeom prst="roundRect">
            <a:avLst>
              <a:gd name="adj" fmla="val 7278"/>
            </a:avLst>
          </a:prstGeom>
        </p:spPr>
      </p:pic>
    </p:spTree>
    <p:extLst>
      <p:ext uri="{BB962C8B-B14F-4D97-AF65-F5344CB8AC3E}">
        <p14:creationId xmlns:p14="http://schemas.microsoft.com/office/powerpoint/2010/main" val="2474057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числата от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bg-BG" dirty="0" smtClean="0"/>
              <a:t> до</a:t>
            </a:r>
            <a:r>
              <a:rPr lang="en-US" dirty="0" smtClean="0"/>
              <a:t> </a:t>
            </a:r>
            <a:r>
              <a:rPr lang="bg-BG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b="1" baseline="30000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bg-BG" dirty="0" smtClean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32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128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512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Числата от 1 до </a:t>
            </a:r>
            <a:r>
              <a:rPr lang="en-US" dirty="0" smtClean="0"/>
              <a:t>2</a:t>
            </a:r>
            <a:r>
              <a:rPr lang="en-US" baseline="30000" dirty="0" smtClean="0"/>
              <a:t>n</a:t>
            </a:r>
            <a:r>
              <a:rPr lang="bg-BG" dirty="0" smtClean="0"/>
              <a:t> с </a:t>
            </a:r>
            <a:r>
              <a:rPr lang="en-US" dirty="0" smtClean="0"/>
              <a:t>for-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9429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fr-F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</a:t>
            </a:r>
            <a:r>
              <a:rPr lang="en-US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ange(n+1):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1623" y="2977478"/>
            <a:ext cx="2610674" cy="2598001"/>
          </a:xfrm>
          <a:prstGeom prst="roundRect">
            <a:avLst>
              <a:gd name="adj" fmla="val 1795"/>
            </a:avLst>
          </a:prstGeom>
        </p:spPr>
      </p:pic>
    </p:spTree>
    <p:extLst>
      <p:ext uri="{BB962C8B-B14F-4D97-AF65-F5344CB8AC3E}">
        <p14:creationId xmlns:p14="http://schemas.microsoft.com/office/powerpoint/2010/main" val="168310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89612" y="3212103"/>
            <a:ext cx="304800" cy="492563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2">
                <a:lumMod val="7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Да се отпечатат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четните степени на 2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baseline="30000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: 2</a:t>
            </a:r>
            <a:r>
              <a:rPr lang="bg-BG" baseline="30000" dirty="0" smtClean="0"/>
              <a:t>0</a:t>
            </a:r>
            <a:r>
              <a:rPr lang="bg-BG" dirty="0" smtClean="0"/>
              <a:t>, 2</a:t>
            </a:r>
            <a:r>
              <a:rPr lang="bg-BG" baseline="30000" dirty="0" smtClean="0"/>
              <a:t>2</a:t>
            </a:r>
            <a:r>
              <a:rPr lang="bg-BG" dirty="0" smtClean="0"/>
              <a:t>, 2</a:t>
            </a:r>
            <a:r>
              <a:rPr lang="bg-BG" baseline="30000" dirty="0" smtClean="0"/>
              <a:t>4</a:t>
            </a:r>
            <a:r>
              <a:rPr lang="bg-BG" dirty="0" smtClean="0"/>
              <a:t>, 2</a:t>
            </a:r>
            <a:r>
              <a:rPr lang="bg-BG" baseline="30000" dirty="0" smtClean="0"/>
              <a:t>8</a:t>
            </a:r>
            <a:r>
              <a:rPr lang="bg-BG" dirty="0" smtClean="0"/>
              <a:t>, …, 2</a:t>
            </a:r>
            <a:r>
              <a:rPr lang="en-US" baseline="30000" dirty="0" smtClean="0"/>
              <a:t>n</a:t>
            </a:r>
            <a:endParaRPr lang="bg-BG" baseline="300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При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= </a:t>
            </a:r>
            <a:r>
              <a:rPr lang="en-US" dirty="0" smtClean="0"/>
              <a:t>10: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64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256</a:t>
            </a:r>
            <a:r>
              <a:rPr lang="bg-BG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1024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Четни степени на 2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11224" y="2629286"/>
            <a:ext cx="10363200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 in range(0, n+1, 2)</a:t>
            </a: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print(num)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pt-BR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 = num * </a:t>
            </a:r>
            <a:r>
              <a:rPr lang="pt-BR" sz="30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 * 2</a:t>
            </a:r>
            <a:endParaRPr lang="pt-BR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0412" y="6019800"/>
            <a:ext cx="1066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dirty="0" smtClean="0"/>
              <a:t>Тестване на решението: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judge.softuni.bg/Contests/Practice/Index/492#3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475412" y="3772685"/>
            <a:ext cx="2073388" cy="1127817"/>
          </a:xfrm>
          <a:prstGeom prst="wedgeRoundRectCallout">
            <a:avLst>
              <a:gd name="adj1" fmla="val -72738"/>
              <a:gd name="adj2" fmla="val -596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bg-BG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Ползваме стъпка </a:t>
            </a:r>
            <a:r>
              <a:rPr lang="bg-BG" sz="28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0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8014" y="4970600"/>
            <a:ext cx="10972798" cy="820600"/>
          </a:xfrm>
        </p:spPr>
        <p:txBody>
          <a:bodyPr/>
          <a:lstStyle/>
          <a:p>
            <a:r>
              <a:rPr lang="en-US" dirty="0" smtClean="0"/>
              <a:t>While </a:t>
            </a:r>
            <a:r>
              <a:rPr lang="bg-BG" dirty="0" smtClean="0"/>
              <a:t>цикъл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8014" y="5757966"/>
            <a:ext cx="10972798" cy="719034"/>
          </a:xfrm>
        </p:spPr>
        <p:txBody>
          <a:bodyPr/>
          <a:lstStyle/>
          <a:p>
            <a:r>
              <a:rPr lang="bg-BG" dirty="0" smtClean="0"/>
              <a:t>Повторение докато е в сила дадено условие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4875212" y="381000"/>
            <a:ext cx="3505200" cy="4229258"/>
            <a:chOff x="4523568" y="457200"/>
            <a:chExt cx="3505200" cy="4229258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5666568" y="457200"/>
              <a:ext cx="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lowchart: Decision 9"/>
            <p:cNvSpPr/>
            <p:nvPr/>
          </p:nvSpPr>
          <p:spPr>
            <a:xfrm>
              <a:off x="4523568" y="1037211"/>
              <a:ext cx="2286000" cy="1589174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44610" y="1564474"/>
              <a:ext cx="14439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условие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666568" y="2362200"/>
              <a:ext cx="0" cy="9173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523568" y="3267088"/>
              <a:ext cx="2286000" cy="9269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4620" y="3474436"/>
              <a:ext cx="15875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bg-BG" sz="28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команди</a:t>
              </a:r>
              <a:endPara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Elbow Connector 17"/>
            <p:cNvCxnSpPr>
              <a:stCxn id="15" idx="2"/>
              <a:endCxn id="10" idx="1"/>
            </p:cNvCxnSpPr>
            <p:nvPr/>
          </p:nvCxnSpPr>
          <p:spPr>
            <a:xfrm rot="5400000" flipH="1">
              <a:off x="3913968" y="2441398"/>
              <a:ext cx="2362200" cy="1143000"/>
            </a:xfrm>
            <a:prstGeom prst="bentConnector4">
              <a:avLst>
                <a:gd name="adj1" fmla="val -18343"/>
                <a:gd name="adj2" fmla="val 167761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/>
            <p:nvPr/>
          </p:nvCxnSpPr>
          <p:spPr>
            <a:xfrm rot="16200000" flipH="1">
              <a:off x="5771982" y="2763828"/>
              <a:ext cx="2854661" cy="990600"/>
            </a:xfrm>
            <a:prstGeom prst="bentConnector3">
              <a:avLst>
                <a:gd name="adj1" fmla="val 279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9612" y="2590800"/>
              <a:ext cx="9868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вярно</a:t>
              </a:r>
              <a:endParaRPr lang="en-US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18153" y="1296349"/>
              <a:ext cx="13106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g-BG" b="1" dirty="0" smtClean="0"/>
                <a:t>невярно</a:t>
              </a:r>
              <a:endParaRPr lang="en-US" b="1" dirty="0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84" y="2461113"/>
            <a:ext cx="2123128" cy="1600272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8717957" y="1826084"/>
            <a:ext cx="3015255" cy="2508048"/>
            <a:chOff x="8552596" y="1826084"/>
            <a:chExt cx="3015255" cy="2508048"/>
          </a:xfrm>
          <a:scene3d>
            <a:camera prst="perspectiveHeroicExtremeRightFacing"/>
            <a:lightRig rig="threePt" dir="t"/>
          </a:scene3d>
        </p:grpSpPr>
        <p:pic>
          <p:nvPicPr>
            <p:cNvPr id="1026" name="Picture 2" descr="http://icons.iconarchive.com/icons/tooschee/misc/512/Sync-ic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596" y="1826084"/>
              <a:ext cx="3015255" cy="250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9474966" y="2756378"/>
              <a:ext cx="1170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rPr>
                <a:t>while</a:t>
              </a:r>
              <a:endPara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6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1926</Words>
  <Application>Microsoft Office PowerPoint</Application>
  <PresentationFormat>Custom</PresentationFormat>
  <Paragraphs>368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Consolas</vt:lpstr>
      <vt:lpstr>Wingdings</vt:lpstr>
      <vt:lpstr>Wingdings 2</vt:lpstr>
      <vt:lpstr>SoftUni 16x9</vt:lpstr>
      <vt:lpstr>Работа с по-сложни цикли</vt:lpstr>
      <vt:lpstr>Have a Question?</vt:lpstr>
      <vt:lpstr>Съдържание</vt:lpstr>
      <vt:lpstr>Цикли със стъпка</vt:lpstr>
      <vt:lpstr>Числата от 1 до N през 3</vt:lpstr>
      <vt:lpstr>Числата от N до 1 в обратен ред</vt:lpstr>
      <vt:lpstr>Числата от 1 до 2n с for-цикъл</vt:lpstr>
      <vt:lpstr>Четни степени на 2</vt:lpstr>
      <vt:lpstr>While цикъл</vt:lpstr>
      <vt:lpstr>Редица числа 2k+1</vt:lpstr>
      <vt:lpstr>Число в диапазона [1…100]</vt:lpstr>
      <vt:lpstr>PowerPoint Presentation</vt:lpstr>
      <vt:lpstr>Най-голям общ делител (НОД)</vt:lpstr>
      <vt:lpstr>Най-голям общ делител (НОД)</vt:lpstr>
      <vt:lpstr>Алгоритъм на Евклид за НОД</vt:lpstr>
      <vt:lpstr>Безкрайни цикли и оператор break</vt:lpstr>
      <vt:lpstr>Безкраен цикъл</vt:lpstr>
      <vt:lpstr>Прости числа</vt:lpstr>
      <vt:lpstr>Проверка за просто число. Оператор break</vt:lpstr>
      <vt:lpstr>Оператор break в безкраен цикъл</vt:lpstr>
      <vt:lpstr>Справяне с грешни числа: try … except</vt:lpstr>
      <vt:lpstr>Задачи с цикли</vt:lpstr>
      <vt:lpstr>Числа на Фибоначи</vt:lpstr>
      <vt:lpstr>Пирамида от числа</vt:lpstr>
      <vt:lpstr>Пирамида от числа – решение</vt:lpstr>
      <vt:lpstr>Таблица с числа</vt:lpstr>
      <vt:lpstr>Таблица с числа – решение</vt:lpstr>
      <vt:lpstr>PowerPoint Presentation</vt:lpstr>
      <vt:lpstr>Какво научихме днес?</vt:lpstr>
      <vt:lpstr>Какво научихме днес?</vt:lpstr>
      <vt:lpstr>Какво научихме днес?</vt:lpstr>
      <vt:lpstr>Работа с по-сложни цикли</vt:lpstr>
      <vt:lpstr>Лиценз</vt:lpstr>
      <vt:lpstr>Безплатни обучения в СофтУни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Чертане с цикли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2017-05-09T07:52:55Z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